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90"/>
    <a:srgbClr val="0987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668803-2E1D-4EB6-92CA-C4C61304425A}" v="5" dt="2023-09-25T10:27:14.7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66" autoAdjust="0"/>
  </p:normalViewPr>
  <p:slideViewPr>
    <p:cSldViewPr snapToGrid="0">
      <p:cViewPr varScale="1">
        <p:scale>
          <a:sx n="103" d="100"/>
          <a:sy n="103" d="100"/>
        </p:scale>
        <p:origin x="185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4DE97-5F0D-42B5-8D7E-D40D45A3AAD4}" type="datetimeFigureOut">
              <a:rPr lang="en-GB" smtClean="0"/>
              <a:t>04/10/2023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D2183-7BD3-4082-B1E0-69A9F3DDF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403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D2183-7BD3-4082-B1E0-69A9F3DDF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86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275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16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07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59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37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80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91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0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31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48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81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B5874-DA7F-4A71-84F5-983ED5071794}" type="datetimeFigureOut">
              <a:rPr lang="en-GB" smtClean="0"/>
              <a:t>04/10/2023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61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73371"/>
            <a:ext cx="9144000" cy="384629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748968" y="6506576"/>
            <a:ext cx="593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Helvetica Light" pitchFamily="34" charset="0"/>
              </a:rPr>
              <a:t>To submit your abstract and to register visit: </a:t>
            </a:r>
            <a:r>
              <a:rPr lang="en-GB" sz="1400" b="1" dirty="0">
                <a:solidFill>
                  <a:schemeClr val="bg1"/>
                </a:solidFill>
                <a:latin typeface="Helvetica Light" pitchFamily="34" charset="0"/>
              </a:rPr>
              <a:t>cell.com/symposia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018965"/>
            <a:ext cx="9144000" cy="192314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1299031"/>
            <a:ext cx="9144000" cy="192314"/>
          </a:xfrm>
          <a:prstGeom prst="rect">
            <a:avLst/>
          </a:prstGeom>
          <a:solidFill>
            <a:srgbClr val="005C90"/>
          </a:solidFill>
          <a:ln w="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217018" y="3533247"/>
            <a:ext cx="1193800" cy="2722318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200930" y="3560387"/>
            <a:ext cx="127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</a:rPr>
              <a:t>Extended abstract submission deadline </a:t>
            </a:r>
          </a:p>
          <a:p>
            <a:r>
              <a:rPr lang="en-GB" sz="1400" b="1" dirty="0">
                <a:solidFill>
                  <a:schemeClr val="bg1"/>
                </a:solidFill>
              </a:rPr>
              <a:t>July 21, 2023</a:t>
            </a:r>
          </a:p>
          <a:p>
            <a:endParaRPr lang="en-GB" sz="1400" b="1" dirty="0">
              <a:solidFill>
                <a:schemeClr val="bg1"/>
              </a:solidFill>
              <a:latin typeface="Helvetica Light" pitchFamily="34" charset="0"/>
            </a:endParaRPr>
          </a:p>
          <a:p>
            <a:endParaRPr lang="en-GB" sz="1400" b="1" dirty="0">
              <a:solidFill>
                <a:schemeClr val="bg1"/>
              </a:solidFill>
              <a:latin typeface="Helvetica Light" pitchFamily="34" charset="0"/>
            </a:endParaRPr>
          </a:p>
          <a:p>
            <a:r>
              <a:rPr lang="en-GB" sz="1400" b="1" dirty="0">
                <a:solidFill>
                  <a:schemeClr val="bg1"/>
                </a:solidFill>
                <a:cs typeface="Calibri Light" panose="020F0302020204030204" pitchFamily="34" charset="0"/>
              </a:rPr>
              <a:t>Early registration discount deadline </a:t>
            </a:r>
          </a:p>
          <a:p>
            <a:r>
              <a:rPr lang="en-GB" sz="1400" b="1" dirty="0">
                <a:solidFill>
                  <a:schemeClr val="bg1"/>
                </a:solidFill>
                <a:cs typeface="Calibri Light" panose="020F0302020204030204" pitchFamily="34" charset="0"/>
              </a:rPr>
              <a:t>Sept 1, 2023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5765" y="6353"/>
            <a:ext cx="596364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5C90"/>
                </a:solidFill>
                <a:latin typeface="Helvetica" pitchFamily="34" charset="0"/>
              </a:rPr>
              <a:t>Structural biology from the </a:t>
            </a:r>
          </a:p>
          <a:p>
            <a:r>
              <a:rPr lang="en-GB" sz="2800" b="1" dirty="0">
                <a:solidFill>
                  <a:srgbClr val="005C90"/>
                </a:solidFill>
                <a:latin typeface="Helvetica" pitchFamily="34" charset="0"/>
              </a:rPr>
              <a:t>nanoscale to cellular mesoscale</a:t>
            </a:r>
          </a:p>
          <a:p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itchFamily="34" charset="0"/>
              </a:rPr>
              <a:t>November 3–5, 2023 | Huangshan, China</a:t>
            </a:r>
          </a:p>
        </p:txBody>
      </p:sp>
      <p:pic>
        <p:nvPicPr>
          <p:cNvPr id="1026" name="Picture 2" descr="X:\elsevier\cell press\Powerpoint Slides\symposia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21" y="101604"/>
            <a:ext cx="1215144" cy="111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Connector 20"/>
          <p:cNvCxnSpPr/>
          <p:nvPr/>
        </p:nvCxnSpPr>
        <p:spPr>
          <a:xfrm>
            <a:off x="0" y="1496786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70930" y="3429000"/>
            <a:ext cx="766581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00" b="1" dirty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600" b="1" dirty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Keynote speakers:</a:t>
            </a:r>
          </a:p>
          <a:p>
            <a:r>
              <a:rPr lang="en-GB" sz="1600" b="1" dirty="0"/>
              <a:t>Friedrich </a:t>
            </a:r>
            <a:r>
              <a:rPr lang="en-GB" sz="1600" b="1" dirty="0" err="1"/>
              <a:t>Förster</a:t>
            </a:r>
            <a:r>
              <a:rPr lang="en-GB" sz="1600" dirty="0"/>
              <a:t>,</a:t>
            </a:r>
            <a:r>
              <a:rPr lang="en-GB" sz="1600" b="1" dirty="0"/>
              <a:t> </a:t>
            </a:r>
            <a:r>
              <a:rPr lang="en-GB" sz="1600" dirty="0"/>
              <a:t>Netherlands	</a:t>
            </a:r>
            <a:r>
              <a:rPr lang="en-GB" sz="1600" b="1" dirty="0" err="1"/>
              <a:t>Zihe</a:t>
            </a:r>
            <a:r>
              <a:rPr lang="en-GB" sz="1600" b="1" dirty="0"/>
              <a:t> Rao</a:t>
            </a:r>
            <a:r>
              <a:rPr lang="en-GB" sz="1600" dirty="0"/>
              <a:t>,</a:t>
            </a:r>
            <a:r>
              <a:rPr lang="en-GB" sz="1600" b="1" dirty="0"/>
              <a:t> </a:t>
            </a:r>
            <a:r>
              <a:rPr lang="en-GB" sz="1600" dirty="0"/>
              <a:t>China </a:t>
            </a:r>
          </a:p>
          <a:p>
            <a:r>
              <a:rPr lang="en-GB" sz="1600" b="1" dirty="0" err="1"/>
              <a:t>Shee</a:t>
            </a:r>
            <a:r>
              <a:rPr lang="en-GB" sz="1600" b="1" dirty="0"/>
              <a:t>-Mei Lok</a:t>
            </a:r>
            <a:r>
              <a:rPr lang="en-GB" sz="1600" dirty="0"/>
              <a:t>, Singapore	</a:t>
            </a:r>
            <a:r>
              <a:rPr lang="en-GB" sz="1600" b="1" dirty="0" err="1"/>
              <a:t>Beili</a:t>
            </a:r>
            <a:r>
              <a:rPr lang="en-GB" sz="1600" b="1" dirty="0"/>
              <a:t> Wu</a:t>
            </a:r>
            <a:r>
              <a:rPr lang="en-GB" sz="1600" dirty="0"/>
              <a:t>, China</a:t>
            </a:r>
          </a:p>
          <a:p>
            <a:r>
              <a:rPr lang="en-GB" sz="1600" b="1" dirty="0" err="1"/>
              <a:t>Zihe</a:t>
            </a:r>
            <a:r>
              <a:rPr lang="en-GB" sz="1600" b="1" dirty="0"/>
              <a:t> Rao</a:t>
            </a:r>
            <a:r>
              <a:rPr lang="en-GB" sz="1600" dirty="0"/>
              <a:t>,</a:t>
            </a:r>
            <a:r>
              <a:rPr lang="en-GB" sz="1600" b="1" dirty="0"/>
              <a:t> </a:t>
            </a:r>
            <a:r>
              <a:rPr lang="en-GB" sz="1600" dirty="0"/>
              <a:t>China		</a:t>
            </a:r>
            <a:r>
              <a:rPr lang="en-GB" sz="1600" b="1" dirty="0" err="1"/>
              <a:t>Mingjie</a:t>
            </a:r>
            <a:r>
              <a:rPr lang="en-GB" sz="1600" b="1" dirty="0"/>
              <a:t> Zhang</a:t>
            </a:r>
            <a:r>
              <a:rPr lang="en-GB" sz="1600" dirty="0"/>
              <a:t>,</a:t>
            </a:r>
            <a:r>
              <a:rPr lang="en-GB" sz="1600" b="1" dirty="0"/>
              <a:t> </a:t>
            </a:r>
            <a:r>
              <a:rPr lang="en-GB" sz="1600" dirty="0"/>
              <a:t>China	</a:t>
            </a:r>
            <a:endParaRPr lang="en-GB" sz="1600" dirty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600" dirty="0"/>
              <a:t>			</a:t>
            </a:r>
            <a:r>
              <a:rPr lang="en-GB" sz="1600" b="1" dirty="0"/>
              <a:t>	</a:t>
            </a:r>
            <a:endParaRPr lang="en-GB" sz="1600" b="1" dirty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600" b="1" dirty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Speakers:			</a:t>
            </a:r>
          </a:p>
          <a:p>
            <a:r>
              <a:rPr lang="en-GB" sz="1600" b="1" dirty="0" err="1"/>
              <a:t>Guoqiang</a:t>
            </a:r>
            <a:r>
              <a:rPr lang="en-GB" sz="1600" b="1" dirty="0"/>
              <a:t> Bi</a:t>
            </a:r>
            <a:r>
              <a:rPr lang="en-GB" sz="1600" dirty="0"/>
              <a:t>,</a:t>
            </a:r>
            <a:r>
              <a:rPr lang="en-GB" sz="1600" b="1" dirty="0"/>
              <a:t> </a:t>
            </a:r>
            <a:r>
              <a:rPr lang="en-GB" sz="1600" dirty="0"/>
              <a:t>China				 </a:t>
            </a:r>
          </a:p>
          <a:p>
            <a:r>
              <a:rPr lang="en-GB" sz="1600" b="1" dirty="0"/>
              <a:t>Wah Chiu</a:t>
            </a:r>
            <a:r>
              <a:rPr lang="en-GB" sz="1600" dirty="0"/>
              <a:t>,</a:t>
            </a:r>
            <a:r>
              <a:rPr lang="en-GB" sz="1600" b="1" dirty="0"/>
              <a:t> </a:t>
            </a:r>
            <a:r>
              <a:rPr lang="en-GB" sz="1600" dirty="0"/>
              <a:t>USA</a:t>
            </a:r>
          </a:p>
          <a:p>
            <a:r>
              <a:rPr lang="en-US" sz="1600" b="1" kern="100" dirty="0">
                <a:solidFill>
                  <a:srgbClr val="000000"/>
                </a:solidFill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Sai Li</a:t>
            </a:r>
            <a:r>
              <a:rPr lang="en-US" sz="1600" kern="100" dirty="0">
                <a:solidFill>
                  <a:srgbClr val="000000"/>
                </a:solidFill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, China</a:t>
            </a:r>
            <a:endParaRPr lang="en-GB" sz="1600" dirty="0"/>
          </a:p>
          <a:p>
            <a:r>
              <a:rPr lang="it-IT" sz="1600" b="1" dirty="0"/>
              <a:t>Yanyan Li</a:t>
            </a:r>
            <a:r>
              <a:rPr lang="it-IT" sz="1600" dirty="0"/>
              <a:t>, China</a:t>
            </a:r>
            <a:br>
              <a:rPr lang="it-IT" sz="1600" dirty="0"/>
            </a:br>
            <a:r>
              <a:rPr lang="it-IT" sz="1600" b="1" dirty="0"/>
              <a:t>Xiaochun Li</a:t>
            </a:r>
            <a:r>
              <a:rPr lang="it-IT" sz="1600" dirty="0"/>
              <a:t>, USA</a:t>
            </a:r>
            <a:endParaRPr lang="en-GB" sz="1600" dirty="0"/>
          </a:p>
          <a:p>
            <a:r>
              <a:rPr lang="en-GB" sz="1600" b="1" dirty="0"/>
              <a:t>Sascha Martens</a:t>
            </a:r>
            <a:r>
              <a:rPr lang="en-GB" sz="1600" dirty="0"/>
              <a:t>, Austria</a:t>
            </a:r>
          </a:p>
          <a:p>
            <a:endParaRPr lang="en-GB" sz="1600" i="1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-7254" y="3018965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816636" y="4692240"/>
            <a:ext cx="25874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b="1" dirty="0"/>
          </a:p>
          <a:p>
            <a:r>
              <a:rPr lang="en-GB" sz="1600" b="1" dirty="0"/>
              <a:t>Stefan </a:t>
            </a:r>
            <a:r>
              <a:rPr lang="en-GB" sz="1600" b="1" dirty="0" err="1"/>
              <a:t>Raunser</a:t>
            </a:r>
            <a:r>
              <a:rPr lang="en-GB" sz="1600" dirty="0"/>
              <a:t>,</a:t>
            </a:r>
            <a:r>
              <a:rPr lang="en-GB" sz="1600" b="1" dirty="0"/>
              <a:t> </a:t>
            </a:r>
            <a:r>
              <a:rPr lang="en-GB" sz="1600" dirty="0"/>
              <a:t>Germany</a:t>
            </a:r>
          </a:p>
          <a:p>
            <a:r>
              <a:rPr lang="en-US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Haitao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Yang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China</a:t>
            </a:r>
            <a:endParaRPr lang="en-GB" sz="1600" dirty="0"/>
          </a:p>
          <a:p>
            <a:r>
              <a:rPr lang="en-GB" sz="1600" b="1" dirty="0"/>
              <a:t>Giulia Zanetti</a:t>
            </a:r>
            <a:r>
              <a:rPr lang="en-GB" sz="1600" dirty="0"/>
              <a:t>,</a:t>
            </a:r>
            <a:r>
              <a:rPr lang="en-GB" sz="1600" b="1" dirty="0"/>
              <a:t> </a:t>
            </a:r>
            <a:r>
              <a:rPr lang="en-GB" sz="1600" dirty="0"/>
              <a:t>UK</a:t>
            </a:r>
          </a:p>
          <a:p>
            <a:r>
              <a:rPr lang="en-GB" sz="1600" b="1" dirty="0" err="1"/>
              <a:t>Peijun</a:t>
            </a:r>
            <a:r>
              <a:rPr lang="en-GB" sz="1600" b="1" dirty="0"/>
              <a:t> Zhang</a:t>
            </a:r>
            <a:r>
              <a:rPr lang="en-GB" sz="1600" dirty="0"/>
              <a:t>,</a:t>
            </a:r>
            <a:r>
              <a:rPr lang="en-GB" sz="1600" b="1" dirty="0"/>
              <a:t> </a:t>
            </a:r>
            <a:r>
              <a:rPr lang="en-GB" sz="1600" dirty="0"/>
              <a:t>UK</a:t>
            </a:r>
          </a:p>
          <a:p>
            <a:r>
              <a:rPr lang="en-GB" sz="1600" b="1" dirty="0"/>
              <a:t>Z. Hong Zhou</a:t>
            </a:r>
            <a:r>
              <a:rPr lang="en-GB" sz="1600" dirty="0"/>
              <a:t>,</a:t>
            </a:r>
            <a:r>
              <a:rPr lang="en-GB" sz="1600" b="1" dirty="0"/>
              <a:t> </a:t>
            </a:r>
            <a:r>
              <a:rPr lang="en-GB" sz="1600" dirty="0"/>
              <a:t>USA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398" y="3607415"/>
            <a:ext cx="221932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/>
              <a:t> </a:t>
            </a:r>
          </a:p>
          <a:p>
            <a:endParaRPr lang="en-GB" sz="1400" dirty="0"/>
          </a:p>
          <a:p>
            <a:r>
              <a:rPr lang="en-GB" sz="1400" dirty="0"/>
              <a:t> </a:t>
            </a:r>
          </a:p>
        </p:txBody>
      </p:sp>
      <p:pic>
        <p:nvPicPr>
          <p:cNvPr id="13" name="Picture 12" descr="A blue and white logo&#10;&#10;Description automatically generated with low confidence">
            <a:extLst>
              <a:ext uri="{FF2B5EF4-FFF2-40B4-BE49-F238E27FC236}">
                <a16:creationId xmlns:a16="http://schemas.microsoft.com/office/drawing/2014/main" id="{8F64A1B8-6CC9-64B7-1FE3-794FDAA1EF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733" y="103606"/>
            <a:ext cx="992892" cy="99289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A8454C3-E3B1-6123-1385-724591ABDCF2}"/>
              </a:ext>
            </a:extLst>
          </p:cNvPr>
          <p:cNvSpPr txBox="1"/>
          <p:nvPr/>
        </p:nvSpPr>
        <p:spPr>
          <a:xfrm>
            <a:off x="6150774" y="4705464"/>
            <a:ext cx="33339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Organizers:</a:t>
            </a:r>
          </a:p>
          <a:p>
            <a:r>
              <a:rPr lang="en-GB" sz="1600" b="1" dirty="0" err="1"/>
              <a:t>Zihe</a:t>
            </a:r>
            <a:r>
              <a:rPr lang="en-GB" sz="1600" b="1" dirty="0"/>
              <a:t> Rao</a:t>
            </a:r>
            <a:r>
              <a:rPr lang="en-GB" sz="1600" dirty="0"/>
              <a:t>, Biophysical Society </a:t>
            </a:r>
          </a:p>
          <a:p>
            <a:r>
              <a:rPr lang="en-GB" sz="1600" dirty="0"/>
              <a:t>of China</a:t>
            </a:r>
          </a:p>
          <a:p>
            <a:r>
              <a:rPr lang="en-GB" sz="1600" b="1" dirty="0" err="1"/>
              <a:t>Xiangxi</a:t>
            </a:r>
            <a:r>
              <a:rPr lang="en-GB" sz="1600" b="1" dirty="0"/>
              <a:t> Wang</a:t>
            </a:r>
            <a:r>
              <a:rPr lang="en-GB" sz="1600" dirty="0"/>
              <a:t>, China</a:t>
            </a:r>
            <a:br>
              <a:rPr lang="en-GB" sz="1600" dirty="0"/>
            </a:br>
            <a:r>
              <a:rPr lang="en-GB" sz="1600" b="1" dirty="0"/>
              <a:t>Karin Kühnel</a:t>
            </a:r>
            <a:r>
              <a:rPr lang="en-GB" sz="1600" dirty="0"/>
              <a:t>, </a:t>
            </a:r>
            <a:r>
              <a:rPr lang="en-GB" sz="1600" i="1" dirty="0"/>
              <a:t>Structure</a:t>
            </a:r>
            <a:br>
              <a:rPr lang="en-GB" sz="1600" dirty="0"/>
            </a:br>
            <a:r>
              <a:rPr lang="en-GB" sz="1600" b="1" dirty="0"/>
              <a:t>Jia Cheng</a:t>
            </a:r>
            <a:r>
              <a:rPr lang="en-GB" sz="1600" dirty="0"/>
              <a:t>, </a:t>
            </a:r>
            <a:r>
              <a:rPr lang="en-GB" sz="1600" i="1" dirty="0"/>
              <a:t>Cell</a:t>
            </a:r>
            <a:endParaRPr lang="en-GB" sz="1600" dirty="0"/>
          </a:p>
        </p:txBody>
      </p:sp>
      <p:pic>
        <p:nvPicPr>
          <p:cNvPr id="12" name="Picture 11" descr="A picture containing outdoor, nature, landscape, cloud&#10;&#10;Description automatically generated">
            <a:extLst>
              <a:ext uri="{FF2B5EF4-FFF2-40B4-BE49-F238E27FC236}">
                <a16:creationId xmlns:a16="http://schemas.microsoft.com/office/drawing/2014/main" id="{5FE19FA6-797E-F40D-A596-8D21F0DD86A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76" b="34099"/>
          <a:stretch/>
        </p:blipFill>
        <p:spPr>
          <a:xfrm>
            <a:off x="838" y="1483485"/>
            <a:ext cx="9144000" cy="154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78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3522</TotalTime>
  <Words>165</Words>
  <Application>Microsoft Office PowerPoint</Application>
  <PresentationFormat>On-screen Show (4:3)</PresentationFormat>
  <Paragraphs>36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Helvetica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</dc:creator>
  <cp:lastModifiedBy>Marie Treadwell</cp:lastModifiedBy>
  <cp:revision>65</cp:revision>
  <dcterms:created xsi:type="dcterms:W3CDTF">2014-01-17T12:04:21Z</dcterms:created>
  <dcterms:modified xsi:type="dcterms:W3CDTF">2023-10-04T15:44:02Z</dcterms:modified>
</cp:coreProperties>
</file>